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473" r:id="rId3"/>
    <p:sldId id="460" r:id="rId4"/>
    <p:sldId id="456" r:id="rId5"/>
    <p:sldId id="475" r:id="rId6"/>
    <p:sldId id="438" r:id="rId7"/>
    <p:sldId id="477" r:id="rId8"/>
    <p:sldId id="478" r:id="rId9"/>
    <p:sldId id="479" r:id="rId10"/>
    <p:sldId id="440" r:id="rId11"/>
    <p:sldId id="457" r:id="rId12"/>
    <p:sldId id="458" r:id="rId13"/>
    <p:sldId id="463" r:id="rId14"/>
    <p:sldId id="462" r:id="rId15"/>
    <p:sldId id="441" r:id="rId16"/>
    <p:sldId id="464" r:id="rId17"/>
    <p:sldId id="461" r:id="rId18"/>
    <p:sldId id="476" r:id="rId19"/>
    <p:sldId id="459" r:id="rId20"/>
    <p:sldId id="442" r:id="rId21"/>
    <p:sldId id="453" r:id="rId22"/>
    <p:sldId id="4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26"/>
  </p:normalViewPr>
  <p:slideViewPr>
    <p:cSldViewPr>
      <p:cViewPr varScale="1">
        <p:scale>
          <a:sx n="156" d="100"/>
          <a:sy n="156" d="100"/>
        </p:scale>
        <p:origin x="1248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4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My teacher replied, </a:t>
            </a:r>
            <a:r>
              <a:rPr lang="en-US" sz="1200" b="1" dirty="0">
                <a:highlight>
                  <a:srgbClr val="C00002"/>
                </a:highlight>
              </a:rPr>
              <a:t>‘A lot of them did.’</a:t>
            </a:r>
            <a:r>
              <a:rPr lang="en-US" sz="1200" dirty="0"/>
              <a:t>”</a:t>
            </a:r>
            <a:endParaRPr lang="en-US" sz="1200" dirty="0">
              <a:latin typeface="Avenir Book"/>
              <a:cs typeface="Avenir Boo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6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40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4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55205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With the Gospel, I See the World as It Is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believe in Christianity … because by it I see everything else.”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263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3" y="-914400"/>
            <a:ext cx="8944357" cy="11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 is in the tradition and experience which we include under the name of </a:t>
            </a:r>
            <a:r>
              <a:rPr lang="en-US" sz="2400" b="1" dirty="0">
                <a:highlight>
                  <a:srgbClr val="C00002"/>
                </a:highlight>
              </a:rPr>
              <a:t>‘the law’, a wisdom higher than that of any legislature</a:t>
            </a:r>
            <a:r>
              <a:rPr lang="en-US" sz="2400" dirty="0">
                <a:highlight>
                  <a:srgbClr val="C00002"/>
                </a:highlight>
              </a:rPr>
              <a:t> </a:t>
            </a:r>
            <a:r>
              <a:rPr lang="en-US" sz="2400" dirty="0"/>
              <a:t>or its statutes and more sure than that of any court or its decisions.”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JUSTICE ROBERT H. JACKSON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Law Above Nations</a:t>
            </a:r>
          </a:p>
        </p:txBody>
      </p:sp>
    </p:spTree>
    <p:extLst>
      <p:ext uri="{BB962C8B-B14F-4D97-AF65-F5344CB8AC3E}">
        <p14:creationId xmlns:p14="http://schemas.microsoft.com/office/powerpoint/2010/main" val="2369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“Dear Sir,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I am.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dirty="0"/>
              <a:t>Yours,</a:t>
            </a:r>
            <a:br>
              <a:rPr lang="en-US" sz="4000" dirty="0"/>
            </a:br>
            <a:r>
              <a:rPr lang="en-US" sz="4000" dirty="0"/>
              <a:t>G.K. Chesterton.”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5202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667000" y="0"/>
            <a:ext cx="7119520" cy="89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“Is there progress in the world?</a:t>
            </a:r>
          </a:p>
          <a:p>
            <a:r>
              <a:rPr lang="en-US" sz="2800" dirty="0"/>
              <a:t>He might say ‘no’ and make fun of the sillier versions of it, but </a:t>
            </a:r>
            <a:r>
              <a:rPr lang="en-US" sz="2800" b="1" dirty="0">
                <a:highlight>
                  <a:srgbClr val="C00002"/>
                </a:highlight>
              </a:rPr>
              <a:t>he acted ‘yes’ and based his life of hope on it.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KATHARINE TAIT</a:t>
            </a:r>
            <a:b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(DAUGHTER OF BERTRAND RUSSELL)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My Father, Bertrand Russell (page 184)</a:t>
            </a:r>
          </a:p>
        </p:txBody>
      </p:sp>
    </p:spTree>
    <p:extLst>
      <p:ext uri="{BB962C8B-B14F-4D97-AF65-F5344CB8AC3E}">
        <p14:creationId xmlns:p14="http://schemas.microsoft.com/office/powerpoint/2010/main" val="14195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“It is just as absurd to ask strength not to express itself as strength, </a:t>
            </a:r>
            <a:r>
              <a:rPr lang="en-US" sz="2400" b="1" dirty="0">
                <a:highlight>
                  <a:srgbClr val="C00002"/>
                </a:highlight>
              </a:rPr>
              <a:t>not to be a desire to overthrow, crush, become master, [not] to be a thirst for enemies</a:t>
            </a:r>
            <a:r>
              <a:rPr lang="en-US" sz="2400" dirty="0"/>
              <a:t>, resistance and triumphs, as it is to ask weakness to express itself as strength.”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On the Genealogy of Morality</a:t>
            </a:r>
          </a:p>
        </p:txBody>
      </p:sp>
    </p:spTree>
    <p:extLst>
      <p:ext uri="{BB962C8B-B14F-4D97-AF65-F5344CB8AC3E}">
        <p14:creationId xmlns:p14="http://schemas.microsoft.com/office/powerpoint/2010/main" val="25348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“We were made for another world”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377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179" y="1"/>
            <a:ext cx="9142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817674"/>
            <a:ext cx="3747185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600" dirty="0"/>
              <a:t>“﻿The central neurosis of our time is emptiness”</a:t>
            </a:r>
            <a:endParaRPr lang="en-US" sz="3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CARL GUSTAV JUNG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6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“﻿if they felt life was meaningless, why didn’t they just kill themselves?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3FDB3-6AC3-A84F-85FC-6DE352C188C6}"/>
              </a:ext>
            </a:extLst>
          </p:cNvPr>
          <p:cNvSpPr txBox="1"/>
          <p:nvPr/>
        </p:nvSpPr>
        <p:spPr>
          <a:xfrm>
            <a:off x="439095" y="3535740"/>
            <a:ext cx="3747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3200" dirty="0"/>
              <a:t>My teacher replied, </a:t>
            </a:r>
            <a:r>
              <a:rPr lang="en-US" sz="3200" b="1" dirty="0">
                <a:highlight>
                  <a:srgbClr val="C00002"/>
                </a:highlight>
              </a:rPr>
              <a:t>‘A lot of them did.’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3.7037E-7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6192" y="0"/>
            <a:ext cx="12238808" cy="68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“Let them know that </a:t>
            </a:r>
            <a:r>
              <a:rPr lang="en-US" sz="2800" b="1" dirty="0">
                <a:highlight>
                  <a:srgbClr val="C00002"/>
                </a:highlight>
              </a:rPr>
              <a:t>death is not the period that ends this great sentence of life</a:t>
            </a:r>
            <a:r>
              <a:rPr lang="en-US" sz="2800" dirty="0"/>
              <a:t> but a comma that punctuates it to more lofty significance.”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MARTIN LUTHER KING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 Knock at Midnight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0"/>
            <a:ext cx="12167303" cy="68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“No decent person wants to live in a society which works according to Darwinian laws....</a:t>
            </a:r>
            <a:r>
              <a:rPr lang="en-US" sz="2900" dirty="0">
                <a:highlight>
                  <a:srgbClr val="C00002"/>
                </a:highlight>
              </a:rPr>
              <a:t> </a:t>
            </a:r>
            <a:r>
              <a:rPr lang="en-US" sz="2900" b="1" dirty="0">
                <a:highlight>
                  <a:srgbClr val="C00002"/>
                </a:highlight>
              </a:rPr>
              <a:t>A Darwinian society would be a Fascist state </a:t>
            </a:r>
            <a:r>
              <a:rPr lang="en-US" sz="2900" dirty="0"/>
              <a:t>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DAWKINS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Die Presse, July 30, 2005, p. viii.</a:t>
            </a:r>
          </a:p>
        </p:txBody>
      </p:sp>
    </p:spTree>
    <p:extLst>
      <p:ext uri="{BB962C8B-B14F-4D97-AF65-F5344CB8AC3E}">
        <p14:creationId xmlns:p14="http://schemas.microsoft.com/office/powerpoint/2010/main" val="6559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 Gospels include many “undesigned coincidences”</a:t>
              </a:r>
              <a:r>
                <a:rPr lang="en-US" sz="2400" b="1" dirty="0">
                  <a:solidFill>
                    <a:schemeClr val="tx1"/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which are difficult to explain if they were made up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Circumstantial evidence is valid</a:t>
              </a:r>
              <a:r>
                <a:rPr lang="en-US" sz="2400" dirty="0">
                  <a:solidFill>
                    <a:schemeClr val="tx1"/>
                  </a:solidFill>
                </a:rPr>
                <a:t>; and has the advantage of coming from different sources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Differences between the Gospel accounts give support to them including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independent accounts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8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“Human history… [is] the long terrible story of man trying to find something other than God which will make him happy.”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59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5E8331A-1277-FD4E-9054-DE65A520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1524001"/>
            <a:ext cx="3581400" cy="795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4504" y="1524000"/>
            <a:ext cx="58096" cy="79558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8792" y="1563619"/>
            <a:ext cx="3407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Atheists Launch No Lives Matter Movement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5170" y="2311396"/>
            <a:ext cx="3581400" cy="30141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BABYLON BEE, JULY 7TH,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4504" y="2319585"/>
            <a:ext cx="58096" cy="293227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Gospel helps us to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make sense</a:t>
              </a:r>
              <a:r>
                <a:rPr lang="en-US" sz="2400" dirty="0">
                  <a:solidFill>
                    <a:schemeClr val="tx1"/>
                  </a:solidFill>
                </a:rPr>
                <a:t> of this world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Showing people that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they should want the Gospel to be true</a:t>
              </a:r>
              <a:r>
                <a:rPr lang="en-US" sz="2400" dirty="0">
                  <a:solidFill>
                    <a:schemeClr val="tx1"/>
                  </a:solidFill>
                </a:rPr>
                <a:t> is important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We have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desires that cannot be filled</a:t>
              </a:r>
              <a:r>
                <a:rPr lang="en-US" sz="2400" dirty="0">
                  <a:solidFill>
                    <a:schemeClr val="tx1"/>
                  </a:solidFill>
                </a:rPr>
                <a:t> with things in this world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5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“﻿When I encountered arguments and evidence for Christianity, my reason was finally able to align with my imagination, which, </a:t>
            </a:r>
            <a:r>
              <a:rPr lang="en-US" sz="2400" b="1" dirty="0">
                <a:highlight>
                  <a:srgbClr val="C00002"/>
                </a:highlight>
              </a:rPr>
              <a:t>like a compass needle, had tremulously pointed toward true north for many years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3989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CAC97E-8C9F-1E45-BB52-945B952A4949}"/>
              </a:ext>
            </a:extLst>
          </p:cNvPr>
          <p:cNvSpPr txBox="1"/>
          <p:nvPr/>
        </p:nvSpPr>
        <p:spPr>
          <a:xfrm>
            <a:off x="4724400" y="152400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9FC0"/>
                </a:solidFill>
              </a:rPr>
              <a:t>Facts</a:t>
            </a:r>
            <a:br>
              <a:rPr lang="en-US" sz="3600" b="1" dirty="0"/>
            </a:br>
            <a:r>
              <a:rPr lang="en-US" sz="2400" dirty="0"/>
              <a:t>“I </a:t>
            </a:r>
            <a:r>
              <a:rPr lang="en-US" sz="2400" i="1" dirty="0"/>
              <a:t>believe</a:t>
            </a:r>
            <a:r>
              <a:rPr lang="en-US" sz="2400" dirty="0"/>
              <a:t> Christianity is true”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44EDA-0820-D946-A634-4507830308A8}"/>
              </a:ext>
            </a:extLst>
          </p:cNvPr>
          <p:cNvSpPr txBox="1"/>
          <p:nvPr/>
        </p:nvSpPr>
        <p:spPr>
          <a:xfrm>
            <a:off x="446314" y="145588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9FC0"/>
                </a:solidFill>
              </a:rPr>
              <a:t>Values &amp; Needs</a:t>
            </a:r>
          </a:p>
          <a:p>
            <a:r>
              <a:rPr lang="en-US" sz="2400" dirty="0"/>
              <a:t>“I </a:t>
            </a:r>
            <a:r>
              <a:rPr lang="en-US" sz="2400" i="1" dirty="0"/>
              <a:t>want</a:t>
            </a:r>
            <a:r>
              <a:rPr lang="en-US" sz="2400" dirty="0"/>
              <a:t> Christianity to be true”</a:t>
            </a:r>
            <a:endParaRPr lang="en-US" sz="2400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55C28E-AA74-7046-BEDE-734F1DA65678}"/>
              </a:ext>
            </a:extLst>
          </p:cNvPr>
          <p:cNvCxnSpPr>
            <a:cxnSpLocks/>
          </p:cNvCxnSpPr>
          <p:nvPr/>
        </p:nvCxnSpPr>
        <p:spPr>
          <a:xfrm>
            <a:off x="4572000" y="228600"/>
            <a:ext cx="0" cy="464820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3917C3-FF01-8F40-B290-0C025DB242FF}"/>
              </a:ext>
            </a:extLst>
          </p:cNvPr>
          <p:cNvSpPr txBox="1"/>
          <p:nvPr/>
        </p:nvSpPr>
        <p:spPr>
          <a:xfrm>
            <a:off x="4822384" y="1676400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Undesigned coincidences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122D7-0247-5044-A30C-2F1258A53BC2}"/>
              </a:ext>
            </a:extLst>
          </p:cNvPr>
          <p:cNvSpPr txBox="1"/>
          <p:nvPr/>
        </p:nvSpPr>
        <p:spPr>
          <a:xfrm>
            <a:off x="457210" y="1676400"/>
            <a:ext cx="4038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dirty="0"/>
              <a:t>Christianity can explain values</a:t>
            </a:r>
          </a:p>
          <a:p>
            <a:pPr fontAlgn="t"/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(why racism is wrong, why truth matters, etc.)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7F26C-472C-994C-AEFB-9EBFE3D4E413}"/>
              </a:ext>
            </a:extLst>
          </p:cNvPr>
          <p:cNvSpPr txBox="1"/>
          <p:nvPr/>
        </p:nvSpPr>
        <p:spPr>
          <a:xfrm>
            <a:off x="4822384" y="2260546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Eyewitness sources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72B46-BD0A-0248-8B1E-B623C0FCB5B0}"/>
              </a:ext>
            </a:extLst>
          </p:cNvPr>
          <p:cNvSpPr txBox="1"/>
          <p:nvPr/>
        </p:nvSpPr>
        <p:spPr>
          <a:xfrm>
            <a:off x="446314" y="2888706"/>
            <a:ext cx="403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dirty="0"/>
              <a:t>Christianity can fill our deepest needs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(hope, love, forgiveness, justice)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3811B-CA1B-4C49-A7BB-A37BCE44149E}"/>
              </a:ext>
            </a:extLst>
          </p:cNvPr>
          <p:cNvSpPr txBox="1"/>
          <p:nvPr/>
        </p:nvSpPr>
        <p:spPr>
          <a:xfrm>
            <a:off x="4822384" y="3793867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Ancient Jewish teaching practices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A65D4-BB7E-3D43-8C26-E7E32EDB95CB}"/>
              </a:ext>
            </a:extLst>
          </p:cNvPr>
          <p:cNvSpPr txBox="1"/>
          <p:nvPr/>
        </p:nvSpPr>
        <p:spPr>
          <a:xfrm>
            <a:off x="4822384" y="2888707"/>
            <a:ext cx="403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Christianity shouldn’t exist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(if not for Jesus’ resurrection)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197F4-BB3F-C24D-A053-A2855674FEB1}"/>
              </a:ext>
            </a:extLst>
          </p:cNvPr>
          <p:cNvSpPr txBox="1"/>
          <p:nvPr/>
        </p:nvSpPr>
        <p:spPr>
          <a:xfrm>
            <a:off x="4822384" y="4422810"/>
            <a:ext cx="403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Prophecy (Isaiah 53)</a:t>
            </a:r>
          </a:p>
        </p:txBody>
      </p:sp>
    </p:spTree>
    <p:extLst>
      <p:ext uri="{BB962C8B-B14F-4D97-AF65-F5344CB8AC3E}">
        <p14:creationId xmlns:p14="http://schemas.microsoft.com/office/powerpoint/2010/main" val="4404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The Gospel explains the way that the world is (and explains </a:t>
              </a:r>
              <a:r>
                <a:rPr lang="en-US" sz="2800" i="1" dirty="0"/>
                <a:t>us</a:t>
              </a:r>
              <a:r>
                <a:rPr lang="en-US" sz="2800" dirty="0"/>
                <a:t>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1384995"/>
            <a:chOff x="304800" y="4648200"/>
            <a:chExt cx="8724901" cy="1384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To show that the Gospel is able to answer questions that a strictly materialistic worldview cannot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532293"/>
            <a:ext cx="8724901" cy="954107"/>
            <a:chOff x="304800" y="4648200"/>
            <a:chExt cx="8724901" cy="9541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considering ways in which the Gospel story resonates with the human condition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377491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out some ways in which David Wood lived out his Atheism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4931341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</p:spTree>
    <p:extLst>
      <p:ext uri="{BB962C8B-B14F-4D97-AF65-F5344CB8AC3E}">
        <p14:creationId xmlns:p14="http://schemas.microsoft.com/office/powerpoint/2010/main" val="11625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1.11111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C99CF-CA2D-0643-8D83-873E7BBB7366}"/>
              </a:ext>
            </a:extLst>
          </p:cNvPr>
          <p:cNvSpPr txBox="1"/>
          <p:nvPr/>
        </p:nvSpPr>
        <p:spPr>
          <a:xfrm>
            <a:off x="433944" y="1396852"/>
            <a:ext cx="3741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“When one gives up the Christian faith, one pulls the right to Christian morality out from under one's feet.</a:t>
            </a:r>
            <a:r>
              <a:rPr lang="en-US" sz="2000" b="1" dirty="0">
                <a:highlight>
                  <a:srgbClr val="C00002"/>
                </a:highlight>
              </a:rPr>
              <a:t> This morality is by no means self-evident</a:t>
            </a:r>
            <a:r>
              <a:rPr lang="en-US" sz="2000" dirty="0"/>
              <a:t>… Christianity is a system, a whole view of things thought out together. By breaking one main concept out of it, the faith in God, one breaks the whole.”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45E53-0CB7-6C49-AD39-F7377F4AB1F8}"/>
              </a:ext>
            </a:extLst>
          </p:cNvPr>
          <p:cNvSpPr/>
          <p:nvPr/>
        </p:nvSpPr>
        <p:spPr>
          <a:xfrm>
            <a:off x="356242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Twilight of the Idols</a:t>
            </a:r>
          </a:p>
        </p:txBody>
      </p:sp>
    </p:spTree>
    <p:extLst>
      <p:ext uri="{BB962C8B-B14F-4D97-AF65-F5344CB8AC3E}">
        <p14:creationId xmlns:p14="http://schemas.microsoft.com/office/powerpoint/2010/main" val="29075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59B87-294A-4843-9C76-E1EC6DCB8F96}"/>
              </a:ext>
            </a:extLst>
          </p:cNvPr>
          <p:cNvSpPr/>
          <p:nvPr/>
        </p:nvSpPr>
        <p:spPr>
          <a:xfrm>
            <a:off x="356241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Will to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897B-DB96-6046-ABD6-3A239A0C9C2D}"/>
              </a:ext>
            </a:extLst>
          </p:cNvPr>
          <p:cNvSpPr txBox="1"/>
          <p:nvPr/>
        </p:nvSpPr>
        <p:spPr>
          <a:xfrm>
            <a:off x="436509" y="1392151"/>
            <a:ext cx="3741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b="1" dirty="0">
                <a:highlight>
                  <a:srgbClr val="C00002"/>
                </a:highlight>
              </a:rPr>
              <a:t>What I relate is the history of the next two centuries</a:t>
            </a:r>
            <a:r>
              <a:rPr lang="en-US" sz="2000" dirty="0"/>
              <a:t>. I describe what is coming, what can no longer come differently: the advent of nihilism...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For some time now </a:t>
            </a:r>
            <a:r>
              <a:rPr lang="en-US" sz="2000" b="1" dirty="0">
                <a:highlight>
                  <a:srgbClr val="C00002"/>
                </a:highlight>
              </a:rPr>
              <a:t>our whole European culture has been moving as toward a catastrophe</a:t>
            </a:r>
            <a:r>
              <a:rPr lang="en-US" sz="20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88966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914</Words>
  <Application>Microsoft Office PowerPoint</Application>
  <PresentationFormat>On-screen Show (4:3)</PresentationFormat>
  <Paragraphs>80</Paragraphs>
  <Slides>22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List out some ways in which David Wood lived out his Atheism</vt:lpstr>
      <vt:lpstr>PowerPoint Presentation</vt:lpstr>
      <vt:lpstr>PowerPoint Presentation</vt:lpstr>
      <vt:lpstr>PowerPoint Presentation</vt:lpstr>
      <vt:lpstr>“I believe in Christianity … because by it I see everything else.”</vt:lpstr>
      <vt:lpstr>PowerPoint Presentation</vt:lpstr>
      <vt:lpstr>PowerPoint Presentation</vt:lpstr>
      <vt:lpstr>PowerPoint Presentation</vt:lpstr>
      <vt:lpstr>PowerPoint Presentation</vt:lpstr>
      <vt:lpstr>“We were made for another world”</vt:lpstr>
      <vt:lpstr>PowerPoint Presentation</vt:lpstr>
      <vt:lpstr>PowerPoint Presentation</vt:lpstr>
      <vt:lpstr>PowerPoint Presentation</vt:lpstr>
      <vt:lpstr>PowerPoint Presentation</vt:lpstr>
      <vt:lpstr>“Human history… [is] the long terrible story of man trying to find something other than God which will make him happy.”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27</cp:revision>
  <dcterms:created xsi:type="dcterms:W3CDTF">2020-07-29T05:44:25Z</dcterms:created>
  <dcterms:modified xsi:type="dcterms:W3CDTF">2021-01-23T19:30:55Z</dcterms:modified>
</cp:coreProperties>
</file>